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10282225" cx="1828005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can also be used to cover topics that can be represented by an image/graph etc. Information which is half image/half information type. Like shown in the example above.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7ddb3878c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27ddb3878c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like mentioned above is for multiple pointers. The information above covers the types of information that can be used in this slide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like mentioned above is for multiple pointers. The information above covers the types of information that can be used in this slide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de2eb03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6de2eb03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like mentioned is to summarize the various videos we have seen in this section. This gives the viewers a sense of achievement that they have covered exactly what they were looking for.</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2.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Installing and Configuring PyCharm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7" y="1777588"/>
            <a:ext cx="17416766" cy="8039384"/>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What is PyCharm and why choosing it?</a:t>
            </a:r>
            <a:endParaRPr sz="3997">
              <a:solidFill>
                <a:srgbClr val="434343"/>
              </a:solidFill>
            </a:endParaRPr>
          </a:p>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Installing PyCharm</a:t>
            </a:r>
            <a:endParaRPr sz="3997">
              <a:solidFill>
                <a:srgbClr val="434343"/>
              </a:solidFill>
            </a:endParaRPr>
          </a:p>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PyCharm features tour</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943628" y="1476767"/>
            <a:ext cx="16436587" cy="1534689"/>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What is PyCharm?</a:t>
            </a:r>
            <a:endParaRPr/>
          </a:p>
        </p:txBody>
      </p:sp>
      <p:sp>
        <p:nvSpPr>
          <p:cNvPr id="156" name="Google Shape;156;p44"/>
          <p:cNvSpPr txBox="1"/>
          <p:nvPr>
            <p:ph idx="1" type="body"/>
          </p:nvPr>
        </p:nvSpPr>
        <p:spPr>
          <a:xfrm>
            <a:off x="943625" y="3836375"/>
            <a:ext cx="7386900" cy="13761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1600"/>
              </a:spcBef>
              <a:spcAft>
                <a:spcPts val="0"/>
              </a:spcAft>
              <a:buClr>
                <a:srgbClr val="434343"/>
              </a:buClr>
              <a:buFont typeface="Calibri"/>
              <a:buNone/>
            </a:pPr>
            <a:r>
              <a:rPr lang="en"/>
              <a:t>PyCharm is </a:t>
            </a:r>
            <a:r>
              <a:rPr b="1" lang="en"/>
              <a:t>a cross-platform IDE</a:t>
            </a:r>
            <a:r>
              <a:rPr lang="en"/>
              <a:t> by JetBrains </a:t>
            </a:r>
            <a:endParaRPr/>
          </a:p>
        </p:txBody>
      </p:sp>
      <p:pic>
        <p:nvPicPr>
          <p:cNvPr id="157" name="Google Shape;157;p44"/>
          <p:cNvPicPr preferRelativeResize="0"/>
          <p:nvPr/>
        </p:nvPicPr>
        <p:blipFill>
          <a:blip r:embed="rId3">
            <a:alphaModFix/>
          </a:blip>
          <a:stretch>
            <a:fillRect/>
          </a:stretch>
        </p:blipFill>
        <p:spPr>
          <a:xfrm>
            <a:off x="10785400" y="4118705"/>
            <a:ext cx="6761451" cy="3682670"/>
          </a:xfrm>
          <a:prstGeom prst="rect">
            <a:avLst/>
          </a:prstGeom>
          <a:noFill/>
          <a:ln>
            <a:noFill/>
          </a:ln>
        </p:spPr>
      </p:pic>
      <p:sp>
        <p:nvSpPr>
          <p:cNvPr id="158" name="Google Shape;158;p44"/>
          <p:cNvSpPr txBox="1"/>
          <p:nvPr>
            <p:ph idx="1" type="body"/>
          </p:nvPr>
        </p:nvSpPr>
        <p:spPr>
          <a:xfrm>
            <a:off x="943625" y="6037400"/>
            <a:ext cx="9981300" cy="30564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1600"/>
              </a:spcBef>
              <a:spcAft>
                <a:spcPts val="0"/>
              </a:spcAft>
              <a:buClr>
                <a:srgbClr val="434343"/>
              </a:buClr>
              <a:buFont typeface="Calibri"/>
              <a:buNone/>
            </a:pPr>
            <a:r>
              <a:rPr lang="en"/>
              <a:t>Two versions available: </a:t>
            </a:r>
            <a:endParaRPr/>
          </a:p>
          <a:p>
            <a:pPr indent="-476250" lvl="0" marL="914400" marR="0" rtl="0" algn="l">
              <a:lnSpc>
                <a:spcPct val="115000"/>
              </a:lnSpc>
              <a:spcBef>
                <a:spcPts val="1600"/>
              </a:spcBef>
              <a:spcAft>
                <a:spcPts val="0"/>
              </a:spcAft>
              <a:buSzPts val="3900"/>
              <a:buAutoNum type="arabicPeriod"/>
            </a:pPr>
            <a:r>
              <a:rPr lang="en"/>
              <a:t>Community Edition (free)</a:t>
            </a:r>
            <a:endParaRPr/>
          </a:p>
          <a:p>
            <a:pPr indent="-476250" lvl="0" marL="914400" marR="0" rtl="0" algn="l">
              <a:lnSpc>
                <a:spcPct val="115000"/>
              </a:lnSpc>
              <a:spcBef>
                <a:spcPts val="0"/>
              </a:spcBef>
              <a:spcAft>
                <a:spcPts val="0"/>
              </a:spcAft>
              <a:buSzPts val="3900"/>
              <a:buAutoNum type="arabicPeriod"/>
            </a:pPr>
            <a:r>
              <a:rPr lang="en"/>
              <a:t>Professional Edition (paid)</a:t>
            </a:r>
            <a:endParaRPr/>
          </a:p>
        </p:txBody>
      </p:sp>
      <p:pic>
        <p:nvPicPr>
          <p:cNvPr id="159" name="Google Shape;159;p44"/>
          <p:cNvPicPr preferRelativeResize="0"/>
          <p:nvPr/>
        </p:nvPicPr>
        <p:blipFill>
          <a:blip r:embed="rId4">
            <a:alphaModFix/>
          </a:blip>
          <a:stretch>
            <a:fillRect/>
          </a:stretch>
        </p:blipFill>
        <p:spPr>
          <a:xfrm>
            <a:off x="11227650" y="7801363"/>
            <a:ext cx="5724525" cy="1933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45"/>
          <p:cNvSpPr txBox="1"/>
          <p:nvPr>
            <p:ph type="title"/>
          </p:nvPr>
        </p:nvSpPr>
        <p:spPr>
          <a:xfrm>
            <a:off x="196674" y="32685"/>
            <a:ext cx="17645100" cy="12048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sz="4398"/>
              <a:t>Why choosing PyCharm?</a:t>
            </a:r>
            <a:endParaRPr/>
          </a:p>
        </p:txBody>
      </p:sp>
      <p:sp>
        <p:nvSpPr>
          <p:cNvPr id="165" name="Google Shape;165;p45"/>
          <p:cNvSpPr txBox="1"/>
          <p:nvPr>
            <p:ph idx="4294967295" type="body"/>
          </p:nvPr>
        </p:nvSpPr>
        <p:spPr>
          <a:xfrm>
            <a:off x="417575" y="1776125"/>
            <a:ext cx="17243100" cy="8043000"/>
          </a:xfrm>
          <a:prstGeom prst="rect">
            <a:avLst/>
          </a:prstGeom>
          <a:noFill/>
          <a:ln>
            <a:noFill/>
          </a:ln>
        </p:spPr>
        <p:txBody>
          <a:bodyPr anchorCtr="0" anchor="t" bIns="182750" lIns="182750" spcFirstLastPara="1" rIns="182750" wrap="square" tIns="182750">
            <a:noAutofit/>
          </a:bodyPr>
          <a:lstStyle/>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Full Python support (syntax highlighting, autocompletion, inspection, ...)</a:t>
            </a:r>
            <a:endParaRPr sz="3998">
              <a:solidFill>
                <a:srgbClr val="434343"/>
              </a:solidFill>
            </a:endParaRPr>
          </a:p>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Seamless integration with major VCS (eg. Git)</a:t>
            </a:r>
            <a:endParaRPr sz="3998">
              <a:solidFill>
                <a:srgbClr val="434343"/>
              </a:solidFill>
            </a:endParaRPr>
          </a:p>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Support to Python web frameworks &amp; scientific libraries</a:t>
            </a:r>
            <a:endParaRPr sz="3998">
              <a:solidFill>
                <a:srgbClr val="434343"/>
              </a:solidFill>
            </a:endParaRPr>
          </a:p>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Rich 3rd party plugin system</a:t>
            </a:r>
            <a:endParaRPr sz="3998">
              <a:solidFill>
                <a:srgbClr val="434343"/>
              </a:solidFill>
            </a:endParaRPr>
          </a:p>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Tested and supported by a vast community of developers</a:t>
            </a:r>
            <a:endParaRPr sz="3998">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46"/>
          <p:cNvSpPr txBox="1"/>
          <p:nvPr>
            <p:ph type="title"/>
          </p:nvPr>
        </p:nvSpPr>
        <p:spPr>
          <a:xfrm>
            <a:off x="196674" y="32685"/>
            <a:ext cx="17645027" cy="1204842"/>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sz="4398"/>
              <a:t>Installing PyCharm</a:t>
            </a:r>
            <a:endParaRPr/>
          </a:p>
        </p:txBody>
      </p:sp>
      <p:sp>
        <p:nvSpPr>
          <p:cNvPr id="171" name="Google Shape;171;p46"/>
          <p:cNvSpPr txBox="1"/>
          <p:nvPr>
            <p:ph idx="4294967295" type="body"/>
          </p:nvPr>
        </p:nvSpPr>
        <p:spPr>
          <a:xfrm>
            <a:off x="417575" y="1776127"/>
            <a:ext cx="17424300" cy="1841700"/>
          </a:xfrm>
          <a:prstGeom prst="rect">
            <a:avLst/>
          </a:prstGeom>
          <a:noFill/>
          <a:ln>
            <a:noFill/>
          </a:ln>
        </p:spPr>
        <p:txBody>
          <a:bodyPr anchorCtr="0" anchor="t" bIns="182750" lIns="182750" spcFirstLastPara="1" rIns="182750" wrap="square" tIns="182750">
            <a:noAutofit/>
          </a:bodyPr>
          <a:lstStyle/>
          <a:p>
            <a:pPr indent="-723488" lvl="0" marL="913988" marR="0" rtl="0" algn="l">
              <a:lnSpc>
                <a:spcPct val="115000"/>
              </a:lnSpc>
              <a:spcBef>
                <a:spcPts val="0"/>
              </a:spcBef>
              <a:spcAft>
                <a:spcPts val="0"/>
              </a:spcAft>
              <a:buClr>
                <a:srgbClr val="434343"/>
              </a:buClr>
              <a:buSzPts val="3998"/>
              <a:buFont typeface="Calibri"/>
              <a:buChar char="●"/>
            </a:pPr>
            <a:r>
              <a:rPr b="1" lang="en" sz="3998">
                <a:solidFill>
                  <a:srgbClr val="434343"/>
                </a:solidFill>
              </a:rPr>
              <a:t>Requirements</a:t>
            </a:r>
            <a:r>
              <a:rPr lang="en" sz="3998">
                <a:solidFill>
                  <a:srgbClr val="434343"/>
                </a:solidFill>
              </a:rPr>
              <a:t>: Python 2.4+, JRE 1.8</a:t>
            </a:r>
            <a:endParaRPr/>
          </a:p>
          <a:p>
            <a:pPr indent="-723488" lvl="0" marL="913988" marR="0" rtl="0" algn="l">
              <a:lnSpc>
                <a:spcPct val="115000"/>
              </a:lnSpc>
              <a:spcBef>
                <a:spcPts val="1600"/>
              </a:spcBef>
              <a:spcAft>
                <a:spcPts val="0"/>
              </a:spcAft>
              <a:buClr>
                <a:srgbClr val="434343"/>
              </a:buClr>
              <a:buSzPts val="3998"/>
              <a:buFont typeface="Calibri"/>
              <a:buChar char="●"/>
            </a:pPr>
            <a:r>
              <a:rPr b="1" lang="en" sz="3998">
                <a:solidFill>
                  <a:srgbClr val="434343"/>
                </a:solidFill>
              </a:rPr>
              <a:t>Steps</a:t>
            </a:r>
            <a:r>
              <a:rPr lang="en" sz="3998">
                <a:solidFill>
                  <a:srgbClr val="434343"/>
                </a:solidFill>
              </a:rPr>
              <a:t>:</a:t>
            </a:r>
            <a:endParaRPr/>
          </a:p>
        </p:txBody>
      </p:sp>
      <p:sp>
        <p:nvSpPr>
          <p:cNvPr id="172" name="Google Shape;172;p46"/>
          <p:cNvSpPr txBox="1"/>
          <p:nvPr>
            <p:ph idx="4294967295" type="body"/>
          </p:nvPr>
        </p:nvSpPr>
        <p:spPr>
          <a:xfrm>
            <a:off x="1536275" y="3617825"/>
            <a:ext cx="16305600" cy="2745900"/>
          </a:xfrm>
          <a:prstGeom prst="rect">
            <a:avLst/>
          </a:prstGeom>
          <a:noFill/>
          <a:ln>
            <a:noFill/>
          </a:ln>
        </p:spPr>
        <p:txBody>
          <a:bodyPr anchorCtr="0" anchor="t" bIns="182750" lIns="182750" spcFirstLastPara="1" rIns="182750" wrap="square" tIns="182750">
            <a:noAutofit/>
          </a:bodyPr>
          <a:lstStyle/>
          <a:p>
            <a:pPr indent="-723488" lvl="0" marL="913988" marR="0" rtl="0" algn="l">
              <a:lnSpc>
                <a:spcPct val="115000"/>
              </a:lnSpc>
              <a:spcBef>
                <a:spcPts val="0"/>
              </a:spcBef>
              <a:spcAft>
                <a:spcPts val="0"/>
              </a:spcAft>
              <a:buClr>
                <a:srgbClr val="434343"/>
              </a:buClr>
              <a:buSzPts val="3998"/>
              <a:buFont typeface="Calibri"/>
              <a:buAutoNum type="arabicPeriod"/>
            </a:pPr>
            <a:r>
              <a:rPr lang="en" sz="3998">
                <a:solidFill>
                  <a:srgbClr val="434343"/>
                </a:solidFill>
              </a:rPr>
              <a:t>Visit </a:t>
            </a:r>
            <a:r>
              <a:rPr lang="en" sz="3998" u="sng">
                <a:solidFill>
                  <a:srgbClr val="434343"/>
                </a:solidFill>
              </a:rPr>
              <a:t>https://www.jetbrains.com/pycharm/download</a:t>
            </a:r>
            <a:endParaRPr sz="3998">
              <a:solidFill>
                <a:srgbClr val="434343"/>
              </a:solidFill>
            </a:endParaRPr>
          </a:p>
          <a:p>
            <a:pPr indent="-723488" lvl="0" marL="913988" marR="0" rtl="0" algn="l">
              <a:lnSpc>
                <a:spcPct val="115000"/>
              </a:lnSpc>
              <a:spcBef>
                <a:spcPts val="1600"/>
              </a:spcBef>
              <a:spcAft>
                <a:spcPts val="0"/>
              </a:spcAft>
              <a:buClr>
                <a:srgbClr val="434343"/>
              </a:buClr>
              <a:buSzPts val="3998"/>
              <a:buFont typeface="Calibri"/>
              <a:buAutoNum type="arabicPeriod"/>
            </a:pPr>
            <a:r>
              <a:rPr lang="en" sz="3998">
                <a:solidFill>
                  <a:srgbClr val="434343"/>
                </a:solidFill>
              </a:rPr>
              <a:t>Download the installer for your platform. Then:</a:t>
            </a:r>
            <a:endParaRPr sz="3998">
              <a:solidFill>
                <a:srgbClr val="434343"/>
              </a:solidFill>
            </a:endParaRPr>
          </a:p>
        </p:txBody>
      </p:sp>
      <p:sp>
        <p:nvSpPr>
          <p:cNvPr id="173" name="Google Shape;173;p46"/>
          <p:cNvSpPr txBox="1"/>
          <p:nvPr>
            <p:ph idx="4294967295" type="body"/>
          </p:nvPr>
        </p:nvSpPr>
        <p:spPr>
          <a:xfrm>
            <a:off x="2178775" y="5626975"/>
            <a:ext cx="15676800" cy="35220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0"/>
              </a:spcBef>
              <a:spcAft>
                <a:spcPts val="0"/>
              </a:spcAft>
              <a:buNone/>
            </a:pPr>
            <a:r>
              <a:rPr lang="en" sz="3998">
                <a:solidFill>
                  <a:srgbClr val="434343"/>
                </a:solidFill>
              </a:rPr>
              <a:t>         → double click on installer and follow the wizard</a:t>
            </a:r>
            <a:endParaRPr/>
          </a:p>
          <a:p>
            <a:pPr indent="0" lvl="0" marL="0" marR="0" rtl="0" algn="l">
              <a:lnSpc>
                <a:spcPct val="115000"/>
              </a:lnSpc>
              <a:spcBef>
                <a:spcPts val="1600"/>
              </a:spcBef>
              <a:spcAft>
                <a:spcPts val="0"/>
              </a:spcAft>
              <a:buNone/>
            </a:pPr>
            <a:r>
              <a:rPr lang="en" sz="3998">
                <a:solidFill>
                  <a:srgbClr val="434343"/>
                </a:solidFill>
              </a:rPr>
              <a:t>         → extract the tar.gz archive and launch script </a:t>
            </a:r>
            <a:r>
              <a:rPr lang="en" sz="3200">
                <a:solidFill>
                  <a:srgbClr val="434343"/>
                </a:solidFill>
                <a:latin typeface="Courier New"/>
                <a:ea typeface="Courier New"/>
                <a:cs typeface="Courier New"/>
                <a:sym typeface="Courier New"/>
              </a:rPr>
              <a:t>bin/pycharm.sh</a:t>
            </a:r>
            <a:endParaRPr sz="3200">
              <a:solidFill>
                <a:srgbClr val="434343"/>
              </a:solidFill>
              <a:latin typeface="Courier New"/>
              <a:ea typeface="Courier New"/>
              <a:cs typeface="Courier New"/>
              <a:sym typeface="Courier New"/>
            </a:endParaRPr>
          </a:p>
          <a:p>
            <a:pPr indent="0" lvl="0" marL="0" marR="0" rtl="0" algn="l">
              <a:lnSpc>
                <a:spcPct val="115000"/>
              </a:lnSpc>
              <a:spcBef>
                <a:spcPts val="1600"/>
              </a:spcBef>
              <a:spcAft>
                <a:spcPts val="0"/>
              </a:spcAft>
              <a:buNone/>
            </a:pPr>
            <a:r>
              <a:rPr lang="en" sz="3998">
                <a:solidFill>
                  <a:srgbClr val="434343"/>
                </a:solidFill>
              </a:rPr>
              <a:t>         → double clik on installer and drag PyCharm icon to your Mac icon</a:t>
            </a:r>
            <a:endParaRPr sz="3998">
              <a:solidFill>
                <a:srgbClr val="434343"/>
              </a:solidFill>
            </a:endParaRPr>
          </a:p>
        </p:txBody>
      </p:sp>
      <p:pic>
        <p:nvPicPr>
          <p:cNvPr id="174" name="Google Shape;174;p46"/>
          <p:cNvPicPr preferRelativeResize="0"/>
          <p:nvPr/>
        </p:nvPicPr>
        <p:blipFill>
          <a:blip r:embed="rId3">
            <a:alphaModFix/>
          </a:blip>
          <a:stretch>
            <a:fillRect/>
          </a:stretch>
        </p:blipFill>
        <p:spPr>
          <a:xfrm>
            <a:off x="2329150" y="6640700"/>
            <a:ext cx="886575" cy="886575"/>
          </a:xfrm>
          <a:prstGeom prst="rect">
            <a:avLst/>
          </a:prstGeom>
          <a:noFill/>
          <a:ln>
            <a:noFill/>
          </a:ln>
        </p:spPr>
      </p:pic>
      <p:pic>
        <p:nvPicPr>
          <p:cNvPr id="175" name="Google Shape;175;p46"/>
          <p:cNvPicPr preferRelativeResize="0"/>
          <p:nvPr/>
        </p:nvPicPr>
        <p:blipFill>
          <a:blip r:embed="rId4">
            <a:alphaModFix/>
          </a:blip>
          <a:stretch>
            <a:fillRect/>
          </a:stretch>
        </p:blipFill>
        <p:spPr>
          <a:xfrm>
            <a:off x="2329150" y="5754125"/>
            <a:ext cx="886575" cy="886575"/>
          </a:xfrm>
          <a:prstGeom prst="rect">
            <a:avLst/>
          </a:prstGeom>
          <a:noFill/>
          <a:ln>
            <a:noFill/>
          </a:ln>
        </p:spPr>
      </p:pic>
      <p:pic>
        <p:nvPicPr>
          <p:cNvPr id="176" name="Google Shape;176;p46"/>
          <p:cNvPicPr preferRelativeResize="0"/>
          <p:nvPr/>
        </p:nvPicPr>
        <p:blipFill>
          <a:blip r:embed="rId5">
            <a:alphaModFix/>
          </a:blip>
          <a:stretch>
            <a:fillRect/>
          </a:stretch>
        </p:blipFill>
        <p:spPr>
          <a:xfrm>
            <a:off x="2254975" y="7436800"/>
            <a:ext cx="1053250" cy="1053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47"/>
          <p:cNvSpPr txBox="1"/>
          <p:nvPr>
            <p:ph type="title"/>
          </p:nvPr>
        </p:nvSpPr>
        <p:spPr>
          <a:xfrm>
            <a:off x="980311" y="976048"/>
            <a:ext cx="16060561" cy="8177812"/>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PyCharm features tour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8"/>
          <p:cNvSpPr txBox="1"/>
          <p:nvPr>
            <p:ph type="title"/>
          </p:nvPr>
        </p:nvSpPr>
        <p:spPr>
          <a:xfrm>
            <a:off x="196414" y="32685"/>
            <a:ext cx="17645400" cy="12048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Summary</a:t>
            </a:r>
            <a:endParaRPr b="0" i="0" sz="4398" u="none" cap="none" strike="noStrike">
              <a:solidFill>
                <a:schemeClr val="lt1"/>
              </a:solidFill>
              <a:latin typeface="Calibri"/>
              <a:ea typeface="Calibri"/>
              <a:cs typeface="Calibri"/>
              <a:sym typeface="Calibri"/>
            </a:endParaRPr>
          </a:p>
        </p:txBody>
      </p:sp>
      <p:sp>
        <p:nvSpPr>
          <p:cNvPr id="187" name="Google Shape;187;p48"/>
          <p:cNvSpPr txBox="1"/>
          <p:nvPr>
            <p:ph idx="4294967295" type="body"/>
          </p:nvPr>
        </p:nvSpPr>
        <p:spPr>
          <a:xfrm>
            <a:off x="459375" y="1909763"/>
            <a:ext cx="17424300" cy="8042400"/>
          </a:xfrm>
          <a:prstGeom prst="rect">
            <a:avLst/>
          </a:prstGeom>
          <a:noFill/>
          <a:ln>
            <a:noFill/>
          </a:ln>
        </p:spPr>
        <p:txBody>
          <a:bodyPr anchorCtr="0" anchor="t" bIns="182750" lIns="182750" spcFirstLastPara="1" rIns="182750" wrap="square" tIns="182750">
            <a:noAutofit/>
          </a:bodyPr>
          <a:lstStyle/>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What is PyCharm</a:t>
            </a:r>
            <a:endParaRPr sz="3998">
              <a:solidFill>
                <a:srgbClr val="434343"/>
              </a:solidFill>
            </a:endParaRPr>
          </a:p>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How to install PyCharm</a:t>
            </a:r>
            <a:endParaRPr sz="3998">
              <a:solidFill>
                <a:srgbClr val="434343"/>
              </a:solidFill>
            </a:endParaRPr>
          </a:p>
          <a:p>
            <a:pPr indent="-723488" lvl="0" marL="913988" rtl="0" algn="l">
              <a:spcBef>
                <a:spcPts val="0"/>
              </a:spcBef>
              <a:spcAft>
                <a:spcPts val="0"/>
              </a:spcAft>
              <a:buClr>
                <a:srgbClr val="434343"/>
              </a:buClr>
              <a:buSzPts val="3998"/>
              <a:buFont typeface="Calibri"/>
              <a:buChar char="●"/>
            </a:pPr>
            <a:r>
              <a:rPr lang="en" sz="3998">
                <a:solidFill>
                  <a:srgbClr val="434343"/>
                </a:solidFill>
              </a:rPr>
              <a:t>PyCharm distinctive features</a:t>
            </a:r>
            <a:endParaRPr sz="3998">
              <a:solidFill>
                <a:srgbClr val="4343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9"/>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K</a:t>
            </a:r>
            <a:r>
              <a:rPr lang="en"/>
              <a:t>eep your work warm </a:t>
            </a:r>
            <a:endParaRPr/>
          </a:p>
          <a:p>
            <a:pPr indent="0" lvl="0" marL="0" marR="0" rtl="0" algn="l">
              <a:lnSpc>
                <a:spcPct val="100000"/>
              </a:lnSpc>
              <a:spcBef>
                <a:spcPts val="0"/>
              </a:spcBef>
              <a:spcAft>
                <a:spcPts val="0"/>
              </a:spcAft>
              <a:buClr>
                <a:schemeClr val="lt1"/>
              </a:buClr>
              <a:buFont typeface="Calibri"/>
              <a:buNone/>
            </a:pPr>
            <a:r>
              <a:rPr lang="en"/>
              <a:t>(and safe) using Git</a:t>
            </a:r>
            <a:endParaRPr b="0" i="0" sz="9596" u="none" cap="none" strike="noStrike">
              <a:solidFill>
                <a:schemeClr val="lt1"/>
              </a:solidFill>
              <a:latin typeface="Calibri"/>
              <a:ea typeface="Calibri"/>
              <a:cs typeface="Calibri"/>
              <a:sym typeface="Calibri"/>
            </a:endParaRPr>
          </a:p>
        </p:txBody>
      </p:sp>
      <p:sp>
        <p:nvSpPr>
          <p:cNvPr id="193" name="Google Shape;193;p49"/>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